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45A49-5165-4846-84D5-D3DD8A3FFDCA}" type="datetimeFigureOut">
              <a:rPr lang="en-IN" smtClean="0"/>
              <a:pPr/>
              <a:t>15-11-2012</a:t>
            </a:fld>
            <a:endParaRPr lang="en-IN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F82F-DAFD-4BD8-A1B2-4A8E2D2CFCF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45A49-5165-4846-84D5-D3DD8A3FFDCA}" type="datetimeFigureOut">
              <a:rPr lang="en-IN" smtClean="0"/>
              <a:pPr/>
              <a:t>15-11-2012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F82F-DAFD-4BD8-A1B2-4A8E2D2CFCF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45A49-5165-4846-84D5-D3DD8A3FFDCA}" type="datetimeFigureOut">
              <a:rPr lang="en-IN" smtClean="0"/>
              <a:pPr/>
              <a:t>15-11-2012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F82F-DAFD-4BD8-A1B2-4A8E2D2CFCF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45A49-5165-4846-84D5-D3DD8A3FFDCA}" type="datetimeFigureOut">
              <a:rPr lang="en-IN" smtClean="0"/>
              <a:pPr/>
              <a:t>15-11-2012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F82F-DAFD-4BD8-A1B2-4A8E2D2CFCF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45A49-5165-4846-84D5-D3DD8A3FFDCA}" type="datetimeFigureOut">
              <a:rPr lang="en-IN" smtClean="0"/>
              <a:pPr/>
              <a:t>15-11-2012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F82F-DAFD-4BD8-A1B2-4A8E2D2CFCF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45A49-5165-4846-84D5-D3DD8A3FFDCA}" type="datetimeFigureOut">
              <a:rPr lang="en-IN" smtClean="0"/>
              <a:pPr/>
              <a:t>15-11-2012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F82F-DAFD-4BD8-A1B2-4A8E2D2CFCF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45A49-5165-4846-84D5-D3DD8A3FFDCA}" type="datetimeFigureOut">
              <a:rPr lang="en-IN" smtClean="0"/>
              <a:pPr/>
              <a:t>15-11-2012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F82F-DAFD-4BD8-A1B2-4A8E2D2CFCF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45A49-5165-4846-84D5-D3DD8A3FFDCA}" type="datetimeFigureOut">
              <a:rPr lang="en-IN" smtClean="0"/>
              <a:pPr/>
              <a:t>15-11-2012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F82F-DAFD-4BD8-A1B2-4A8E2D2CFCF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45A49-5165-4846-84D5-D3DD8A3FFDCA}" type="datetimeFigureOut">
              <a:rPr lang="en-IN" smtClean="0"/>
              <a:pPr/>
              <a:t>15-11-2012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F82F-DAFD-4BD8-A1B2-4A8E2D2CFCF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45A49-5165-4846-84D5-D3DD8A3FFDCA}" type="datetimeFigureOut">
              <a:rPr lang="en-IN" smtClean="0"/>
              <a:pPr/>
              <a:t>15-11-2012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F82F-DAFD-4BD8-A1B2-4A8E2D2CFCF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45A49-5165-4846-84D5-D3DD8A3FFDCA}" type="datetimeFigureOut">
              <a:rPr lang="en-IN" smtClean="0"/>
              <a:pPr/>
              <a:t>15-11-2012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F82F-DAFD-4BD8-A1B2-4A8E2D2CFCF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9845A49-5165-4846-84D5-D3DD8A3FFDCA}" type="datetimeFigureOut">
              <a:rPr lang="en-IN" smtClean="0"/>
              <a:pPr/>
              <a:t>15-11-2012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D3EF82F-DAFD-4BD8-A1B2-4A8E2D2CFCF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3608" y="1700808"/>
            <a:ext cx="7776864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Locating research in agricultural innovation trajectories: Evidence and implications from empirical cases from South Asia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4124672"/>
            <a:ext cx="756084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TS Vamsidhar Reddy, Andy Hall, Rasheed Sulaiman</a:t>
            </a:r>
          </a:p>
          <a:p>
            <a:r>
              <a:rPr lang="en-US" dirty="0" smtClean="0"/>
              <a:t>Globelics International Conference – 2012</a:t>
            </a:r>
          </a:p>
          <a:p>
            <a:r>
              <a:rPr lang="en-US" dirty="0" smtClean="0"/>
              <a:t>Zhejiang </a:t>
            </a:r>
            <a:r>
              <a:rPr lang="en-US" dirty="0" err="1" smtClean="0"/>
              <a:t>Narada</a:t>
            </a:r>
            <a:r>
              <a:rPr lang="en-US" smtClean="0"/>
              <a:t> </a:t>
            </a:r>
            <a:r>
              <a:rPr lang="en-US" smtClean="0"/>
              <a:t>Grand Hotel</a:t>
            </a:r>
            <a:r>
              <a:rPr lang="en-US" dirty="0" smtClean="0"/>
              <a:t>, Hangzhou, China</a:t>
            </a:r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of the presentation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Methodology</a:t>
            </a:r>
          </a:p>
          <a:p>
            <a:r>
              <a:rPr lang="en-US" dirty="0" smtClean="0"/>
              <a:t>Analytical framework</a:t>
            </a:r>
          </a:p>
          <a:p>
            <a:r>
              <a:rPr lang="en-US" dirty="0" smtClean="0"/>
              <a:t>The Cases</a:t>
            </a:r>
          </a:p>
          <a:p>
            <a:r>
              <a:rPr lang="en-US" dirty="0" smtClean="0"/>
              <a:t>Discussion</a:t>
            </a:r>
          </a:p>
          <a:p>
            <a:r>
              <a:rPr lang="en-US" dirty="0" smtClean="0"/>
              <a:t>Conclusions</a:t>
            </a:r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agricultural research can best be utilized for developmental purposes</a:t>
            </a:r>
          </a:p>
          <a:p>
            <a:r>
              <a:rPr lang="en-US" dirty="0" smtClean="0"/>
              <a:t>Transfer of ideas from researchers to farmers has been discredited</a:t>
            </a:r>
          </a:p>
          <a:p>
            <a:r>
              <a:rPr lang="en-US" dirty="0" smtClean="0"/>
              <a:t>Agricultural innovation – different forms based on circumstances and history – different opportunities and challenges </a:t>
            </a:r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</a:p>
          <a:p>
            <a:r>
              <a:rPr lang="en-US" dirty="0" smtClean="0"/>
              <a:t>Several visits and meetings with key informants over two years</a:t>
            </a:r>
          </a:p>
          <a:p>
            <a:r>
              <a:rPr lang="en-US" dirty="0" smtClean="0"/>
              <a:t>Project reports and published literature</a:t>
            </a:r>
          </a:p>
          <a:p>
            <a:r>
              <a:rPr lang="en-US" dirty="0" smtClean="0"/>
              <a:t>Triangulation </a:t>
            </a:r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Analytical framework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analytical principles:</a:t>
            </a:r>
          </a:p>
          <a:p>
            <a:pPr lvl="1"/>
            <a:r>
              <a:rPr lang="en-US" dirty="0" smtClean="0"/>
              <a:t>Locating research in the configuration of organizations</a:t>
            </a:r>
          </a:p>
          <a:p>
            <a:pPr lvl="1"/>
            <a:r>
              <a:rPr lang="en-US" dirty="0" smtClean="0"/>
              <a:t>Locating research in different points in the innovation trajectory</a:t>
            </a:r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 of PMCA in Nepal</a:t>
            </a:r>
          </a:p>
          <a:p>
            <a:r>
              <a:rPr lang="en-US" dirty="0" smtClean="0"/>
              <a:t>Application of decentralized fish seed production in Bangladesh</a:t>
            </a:r>
          </a:p>
          <a:p>
            <a:r>
              <a:rPr lang="en-US" dirty="0" smtClean="0"/>
              <a:t>Promotion of under-used crops through a multi-pronged approach in India</a:t>
            </a:r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Knowledge products need adaptation to local </a:t>
            </a:r>
            <a:r>
              <a:rPr lang="en-IN" dirty="0" smtClean="0"/>
              <a:t>contexts. This </a:t>
            </a:r>
            <a:r>
              <a:rPr lang="en-IN" dirty="0"/>
              <a:t>involves a range of partners, going beyond </a:t>
            </a:r>
            <a:r>
              <a:rPr lang="en-IN" dirty="0" smtClean="0"/>
              <a:t>field-level implementers </a:t>
            </a:r>
            <a:r>
              <a:rPr lang="en-IN" dirty="0"/>
              <a:t>transferring </a:t>
            </a:r>
            <a:r>
              <a:rPr lang="en-IN" dirty="0" smtClean="0"/>
              <a:t>technology. Institutional </a:t>
            </a:r>
            <a:r>
              <a:rPr lang="en-IN" dirty="0"/>
              <a:t>adaptation (such as new </a:t>
            </a:r>
            <a:r>
              <a:rPr lang="en-IN" dirty="0" smtClean="0"/>
              <a:t>marketing arrangements</a:t>
            </a:r>
            <a:r>
              <a:rPr lang="en-IN" dirty="0"/>
              <a:t>) may also be needed to help </a:t>
            </a:r>
            <a:r>
              <a:rPr lang="en-IN" dirty="0" smtClean="0"/>
              <a:t>integrate these </a:t>
            </a:r>
            <a:r>
              <a:rPr lang="en-IN" dirty="0"/>
              <a:t>knowledge products.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</a:t>
            </a:r>
            <a:r>
              <a:rPr lang="en-US" sz="2800" dirty="0" smtClean="0"/>
              <a:t>continued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Adaptation of knowledge products involves </a:t>
            </a:r>
            <a:r>
              <a:rPr lang="en-IN" dirty="0" smtClean="0"/>
              <a:t>combining ideas </a:t>
            </a:r>
            <a:r>
              <a:rPr lang="en-IN" dirty="0"/>
              <a:t>with other sources of </a:t>
            </a:r>
            <a:r>
              <a:rPr lang="en-IN" dirty="0" smtClean="0"/>
              <a:t>knowledge </a:t>
            </a:r>
            <a:r>
              <a:rPr lang="en-IN" dirty="0"/>
              <a:t>from </a:t>
            </a:r>
            <a:r>
              <a:rPr lang="en-IN" dirty="0" smtClean="0"/>
              <a:t>other streams </a:t>
            </a:r>
            <a:r>
              <a:rPr lang="en-IN" dirty="0"/>
              <a:t>of research</a:t>
            </a:r>
            <a:r>
              <a:rPr lang="en-IN" dirty="0" smtClean="0"/>
              <a:t>.</a:t>
            </a:r>
          </a:p>
          <a:p>
            <a:r>
              <a:rPr lang="en-IN" dirty="0"/>
              <a:t>Non-linearity of stages of innovation means </a:t>
            </a:r>
            <a:r>
              <a:rPr lang="en-IN" dirty="0" smtClean="0"/>
              <a:t>that research </a:t>
            </a:r>
            <a:r>
              <a:rPr lang="en-IN" dirty="0"/>
              <a:t>can be important at any stage of </a:t>
            </a:r>
            <a:r>
              <a:rPr lang="en-IN" dirty="0" smtClean="0"/>
              <a:t>the innovation </a:t>
            </a:r>
            <a:r>
              <a:rPr lang="en-IN" dirty="0"/>
              <a:t>trajectory</a:t>
            </a:r>
            <a:r>
              <a:rPr lang="en-IN" dirty="0" smtClean="0"/>
              <a:t>.</a:t>
            </a:r>
          </a:p>
          <a:p>
            <a:r>
              <a:rPr lang="en-IN" dirty="0"/>
              <a:t>Knowledge use only takes place within enabling </a:t>
            </a:r>
            <a:r>
              <a:rPr lang="en-IN" dirty="0" smtClean="0"/>
              <a:t>social architectures</a:t>
            </a:r>
            <a:r>
              <a:rPr lang="en-IN" dirty="0"/>
              <a:t>. Embedding research in </a:t>
            </a:r>
            <a:r>
              <a:rPr lang="en-IN" dirty="0" smtClean="0"/>
              <a:t>these architectures </a:t>
            </a:r>
            <a:r>
              <a:rPr lang="en-IN" dirty="0"/>
              <a:t>improves its relevance and impact.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 two-stage process of knowledge generation and </a:t>
            </a:r>
            <a:r>
              <a:rPr lang="en-IN" dirty="0" smtClean="0"/>
              <a:t>its application </a:t>
            </a:r>
            <a:r>
              <a:rPr lang="en-IN" dirty="0"/>
              <a:t>does not exist in </a:t>
            </a:r>
            <a:r>
              <a:rPr lang="en-IN" dirty="0" smtClean="0"/>
              <a:t>practice</a:t>
            </a:r>
          </a:p>
          <a:p>
            <a:r>
              <a:rPr lang="en-IN" dirty="0" smtClean="0"/>
              <a:t>Developing networks </a:t>
            </a:r>
            <a:r>
              <a:rPr lang="en-IN" dirty="0"/>
              <a:t>of relevant actors is a necessary </a:t>
            </a:r>
            <a:r>
              <a:rPr lang="en-IN" dirty="0" smtClean="0"/>
              <a:t>pre-condition for </a:t>
            </a:r>
            <a:r>
              <a:rPr lang="en-IN" dirty="0"/>
              <a:t>putting research into use</a:t>
            </a:r>
            <a:r>
              <a:rPr lang="en-IN" dirty="0" smtClean="0"/>
              <a:t>.</a:t>
            </a:r>
          </a:p>
          <a:p>
            <a:r>
              <a:rPr lang="en-US" dirty="0" smtClean="0"/>
              <a:t>The ‘pivotal agencies’ with pro-poor agendas steer innovation in pro-poor ways – need to nurture </a:t>
            </a:r>
          </a:p>
          <a:p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162</TotalTime>
  <Words>304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Locating research in agricultural innovation trajectories: Evidence and implications from empirical cases from South Asia</vt:lpstr>
      <vt:lpstr>Layout of the presentation</vt:lpstr>
      <vt:lpstr>Background</vt:lpstr>
      <vt:lpstr>Methodology</vt:lpstr>
      <vt:lpstr>Analytical framework</vt:lpstr>
      <vt:lpstr>The Cases</vt:lpstr>
      <vt:lpstr>Discussion</vt:lpstr>
      <vt:lpstr>Discussion continued</vt:lpstr>
      <vt:lpstr>Conclusions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Locating research in agricultural innovation trajectories: Evidence and implications from empirical cases from South Asia</dc:title>
  <dc:creator>Vamsi</dc:creator>
  <cp:lastModifiedBy>Vamsi</cp:lastModifiedBy>
  <cp:revision>14</cp:revision>
  <dcterms:created xsi:type="dcterms:W3CDTF">2012-11-05T06:06:35Z</dcterms:created>
  <dcterms:modified xsi:type="dcterms:W3CDTF">2012-11-15T05:44:18Z</dcterms:modified>
</cp:coreProperties>
</file>